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0"/>
  </p:notesMasterIdLst>
  <p:sldIdLst>
    <p:sldId id="256" r:id="rId2"/>
    <p:sldId id="259" r:id="rId3"/>
    <p:sldId id="258" r:id="rId4"/>
    <p:sldId id="260" r:id="rId5"/>
    <p:sldId id="261" r:id="rId6"/>
    <p:sldId id="262" r:id="rId7"/>
    <p:sldId id="264"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6A6C5D-FFF4-4308-8607-9F02E493337E}" type="datetimeFigureOut">
              <a:rPr lang="en-AU" smtClean="0"/>
              <a:t>19/02/2016</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F222D5-A228-4322-8496-810311A5E926}" type="slidenum">
              <a:rPr lang="en-AU" smtClean="0"/>
              <a:t>‹#›</a:t>
            </a:fld>
            <a:endParaRPr lang="en-AU"/>
          </a:p>
        </p:txBody>
      </p:sp>
    </p:spTree>
    <p:extLst>
      <p:ext uri="{BB962C8B-B14F-4D97-AF65-F5344CB8AC3E}">
        <p14:creationId xmlns:p14="http://schemas.microsoft.com/office/powerpoint/2010/main" val="3667819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4BC04D5-FEE5-4F22-94B2-4B0F45598F9E}" type="datetime1">
              <a:rPr lang="en-AU" smtClean="0"/>
              <a:t>19/02/2016</a:t>
            </a:fld>
            <a:endParaRPr lang="en-AU"/>
          </a:p>
        </p:txBody>
      </p:sp>
      <p:sp>
        <p:nvSpPr>
          <p:cNvPr id="19" name="Footer Placeholder 18"/>
          <p:cNvSpPr>
            <a:spLocks noGrp="1"/>
          </p:cNvSpPr>
          <p:nvPr>
            <p:ph type="ftr" sz="quarter" idx="11"/>
          </p:nvPr>
        </p:nvSpPr>
        <p:spPr/>
        <p:txBody>
          <a:bodyPr/>
          <a:lstStyle/>
          <a:p>
            <a:r>
              <a:rPr lang="en-AU" smtClean="0"/>
              <a:t>Professor Steven Freeland, University of Western Sydney, Australia</a:t>
            </a:r>
            <a:endParaRPr lang="en-AU"/>
          </a:p>
        </p:txBody>
      </p:sp>
      <p:sp>
        <p:nvSpPr>
          <p:cNvPr id="27" name="Slide Number Placeholder 26"/>
          <p:cNvSpPr>
            <a:spLocks noGrp="1"/>
          </p:cNvSpPr>
          <p:nvPr>
            <p:ph type="sldNum" sz="quarter" idx="12"/>
          </p:nvPr>
        </p:nvSpPr>
        <p:spPr/>
        <p:txBody>
          <a:bodyPr/>
          <a:lstStyle/>
          <a:p>
            <a:fld id="{CAD228F8-5A13-48D0-9222-4B70CF046151}"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D0B6A-6FD1-49B0-B5E9-0DF6937E613E}" type="datetime1">
              <a:rPr lang="en-AU" smtClean="0"/>
              <a:t>19/02/2016</a:t>
            </a:fld>
            <a:endParaRPr lang="en-AU"/>
          </a:p>
        </p:txBody>
      </p:sp>
      <p:sp>
        <p:nvSpPr>
          <p:cNvPr id="5" name="Footer Placeholder 4"/>
          <p:cNvSpPr>
            <a:spLocks noGrp="1"/>
          </p:cNvSpPr>
          <p:nvPr>
            <p:ph type="ftr" sz="quarter" idx="11"/>
          </p:nvPr>
        </p:nvSpPr>
        <p:spPr/>
        <p:txBody>
          <a:bodyPr/>
          <a:lstStyle/>
          <a:p>
            <a:r>
              <a:rPr lang="en-AU" smtClean="0"/>
              <a:t>Professor Steven Freeland, University of Western Sydney, Australia</a:t>
            </a:r>
            <a:endParaRPr lang="en-AU"/>
          </a:p>
        </p:txBody>
      </p:sp>
      <p:sp>
        <p:nvSpPr>
          <p:cNvPr id="6" name="Slide Number Placeholder 5"/>
          <p:cNvSpPr>
            <a:spLocks noGrp="1"/>
          </p:cNvSpPr>
          <p:nvPr>
            <p:ph type="sldNum" sz="quarter" idx="12"/>
          </p:nvPr>
        </p:nvSpPr>
        <p:spPr/>
        <p:txBody>
          <a:bodyPr/>
          <a:lstStyle/>
          <a:p>
            <a:fld id="{CAD228F8-5A13-48D0-9222-4B70CF046151}"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1F953B-E220-4604-A226-071F51F63867}" type="datetime1">
              <a:rPr lang="en-AU" smtClean="0"/>
              <a:t>19/02/2016</a:t>
            </a:fld>
            <a:endParaRPr lang="en-AU"/>
          </a:p>
        </p:txBody>
      </p:sp>
      <p:sp>
        <p:nvSpPr>
          <p:cNvPr id="5" name="Footer Placeholder 4"/>
          <p:cNvSpPr>
            <a:spLocks noGrp="1"/>
          </p:cNvSpPr>
          <p:nvPr>
            <p:ph type="ftr" sz="quarter" idx="11"/>
          </p:nvPr>
        </p:nvSpPr>
        <p:spPr/>
        <p:txBody>
          <a:bodyPr/>
          <a:lstStyle/>
          <a:p>
            <a:r>
              <a:rPr lang="en-AU" smtClean="0"/>
              <a:t>Professor Steven Freeland, University of Western Sydney, Australia</a:t>
            </a:r>
            <a:endParaRPr lang="en-AU"/>
          </a:p>
        </p:txBody>
      </p:sp>
      <p:sp>
        <p:nvSpPr>
          <p:cNvPr id="6" name="Slide Number Placeholder 5"/>
          <p:cNvSpPr>
            <a:spLocks noGrp="1"/>
          </p:cNvSpPr>
          <p:nvPr>
            <p:ph type="sldNum" sz="quarter" idx="12"/>
          </p:nvPr>
        </p:nvSpPr>
        <p:spPr/>
        <p:txBody>
          <a:bodyPr/>
          <a:lstStyle/>
          <a:p>
            <a:fld id="{CAD228F8-5A13-48D0-9222-4B70CF046151}"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01843D-A0EE-4E34-BBC3-E1DE40DAFB34}" type="datetime1">
              <a:rPr lang="en-AU" smtClean="0"/>
              <a:t>19/02/2016</a:t>
            </a:fld>
            <a:endParaRPr lang="en-AU"/>
          </a:p>
        </p:txBody>
      </p:sp>
      <p:sp>
        <p:nvSpPr>
          <p:cNvPr id="5" name="Footer Placeholder 4"/>
          <p:cNvSpPr>
            <a:spLocks noGrp="1"/>
          </p:cNvSpPr>
          <p:nvPr>
            <p:ph type="ftr" sz="quarter" idx="11"/>
          </p:nvPr>
        </p:nvSpPr>
        <p:spPr/>
        <p:txBody>
          <a:bodyPr/>
          <a:lstStyle/>
          <a:p>
            <a:r>
              <a:rPr lang="en-AU" smtClean="0"/>
              <a:t>Professor Steven Freeland, University of Western Sydney, Australia</a:t>
            </a:r>
            <a:endParaRPr lang="en-AU"/>
          </a:p>
        </p:txBody>
      </p:sp>
      <p:sp>
        <p:nvSpPr>
          <p:cNvPr id="6" name="Slide Number Placeholder 5"/>
          <p:cNvSpPr>
            <a:spLocks noGrp="1"/>
          </p:cNvSpPr>
          <p:nvPr>
            <p:ph type="sldNum" sz="quarter" idx="12"/>
          </p:nvPr>
        </p:nvSpPr>
        <p:spPr/>
        <p:txBody>
          <a:bodyPr/>
          <a:lstStyle/>
          <a:p>
            <a:fld id="{CAD228F8-5A13-48D0-9222-4B70CF046151}"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0FE8BE-6FF1-4C39-81D0-BEEE82ECD369}" type="datetime1">
              <a:rPr lang="en-AU" smtClean="0"/>
              <a:t>19/02/2016</a:t>
            </a:fld>
            <a:endParaRPr lang="en-AU"/>
          </a:p>
        </p:txBody>
      </p:sp>
      <p:sp>
        <p:nvSpPr>
          <p:cNvPr id="5" name="Footer Placeholder 4"/>
          <p:cNvSpPr>
            <a:spLocks noGrp="1"/>
          </p:cNvSpPr>
          <p:nvPr>
            <p:ph type="ftr" sz="quarter" idx="11"/>
          </p:nvPr>
        </p:nvSpPr>
        <p:spPr/>
        <p:txBody>
          <a:bodyPr/>
          <a:lstStyle/>
          <a:p>
            <a:r>
              <a:rPr lang="en-AU" smtClean="0"/>
              <a:t>Professor Steven Freeland, University of Western Sydney, Australia</a:t>
            </a:r>
            <a:endParaRPr lang="en-AU"/>
          </a:p>
        </p:txBody>
      </p:sp>
      <p:sp>
        <p:nvSpPr>
          <p:cNvPr id="6" name="Slide Number Placeholder 5"/>
          <p:cNvSpPr>
            <a:spLocks noGrp="1"/>
          </p:cNvSpPr>
          <p:nvPr>
            <p:ph type="sldNum" sz="quarter" idx="12"/>
          </p:nvPr>
        </p:nvSpPr>
        <p:spPr/>
        <p:txBody>
          <a:bodyPr/>
          <a:lstStyle/>
          <a:p>
            <a:fld id="{CAD228F8-5A13-48D0-9222-4B70CF046151}"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7F3E45F-CF86-46CE-A91A-19C3766A1DCD}" type="datetime1">
              <a:rPr lang="en-AU" smtClean="0"/>
              <a:t>19/02/2016</a:t>
            </a:fld>
            <a:endParaRPr lang="en-AU"/>
          </a:p>
        </p:txBody>
      </p:sp>
      <p:sp>
        <p:nvSpPr>
          <p:cNvPr id="6" name="Footer Placeholder 5"/>
          <p:cNvSpPr>
            <a:spLocks noGrp="1"/>
          </p:cNvSpPr>
          <p:nvPr>
            <p:ph type="ftr" sz="quarter" idx="11"/>
          </p:nvPr>
        </p:nvSpPr>
        <p:spPr/>
        <p:txBody>
          <a:bodyPr/>
          <a:lstStyle/>
          <a:p>
            <a:r>
              <a:rPr lang="en-AU" smtClean="0"/>
              <a:t>Professor Steven Freeland, University of Western Sydney, Australia</a:t>
            </a:r>
            <a:endParaRPr lang="en-AU"/>
          </a:p>
        </p:txBody>
      </p:sp>
      <p:sp>
        <p:nvSpPr>
          <p:cNvPr id="7" name="Slide Number Placeholder 6"/>
          <p:cNvSpPr>
            <a:spLocks noGrp="1"/>
          </p:cNvSpPr>
          <p:nvPr>
            <p:ph type="sldNum" sz="quarter" idx="12"/>
          </p:nvPr>
        </p:nvSpPr>
        <p:spPr/>
        <p:txBody>
          <a:bodyPr/>
          <a:lstStyle/>
          <a:p>
            <a:fld id="{CAD228F8-5A13-48D0-9222-4B70CF046151}"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FA8C689-0ABC-4EAB-81E3-A3E15BB349A8}" type="datetime1">
              <a:rPr lang="en-AU" smtClean="0"/>
              <a:t>19/02/2016</a:t>
            </a:fld>
            <a:endParaRPr lang="en-AU"/>
          </a:p>
        </p:txBody>
      </p:sp>
      <p:sp>
        <p:nvSpPr>
          <p:cNvPr id="8" name="Footer Placeholder 7"/>
          <p:cNvSpPr>
            <a:spLocks noGrp="1"/>
          </p:cNvSpPr>
          <p:nvPr>
            <p:ph type="ftr" sz="quarter" idx="11"/>
          </p:nvPr>
        </p:nvSpPr>
        <p:spPr/>
        <p:txBody>
          <a:bodyPr/>
          <a:lstStyle/>
          <a:p>
            <a:r>
              <a:rPr lang="en-AU" smtClean="0"/>
              <a:t>Professor Steven Freeland, University of Western Sydney, Australia</a:t>
            </a:r>
            <a:endParaRPr lang="en-AU"/>
          </a:p>
        </p:txBody>
      </p:sp>
      <p:sp>
        <p:nvSpPr>
          <p:cNvPr id="9" name="Slide Number Placeholder 8"/>
          <p:cNvSpPr>
            <a:spLocks noGrp="1"/>
          </p:cNvSpPr>
          <p:nvPr>
            <p:ph type="sldNum" sz="quarter" idx="12"/>
          </p:nvPr>
        </p:nvSpPr>
        <p:spPr/>
        <p:txBody>
          <a:bodyPr/>
          <a:lstStyle/>
          <a:p>
            <a:fld id="{CAD228F8-5A13-48D0-9222-4B70CF046151}"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84C39A9-4670-4099-B5D1-02FC70110590}" type="datetime1">
              <a:rPr lang="en-AU" smtClean="0"/>
              <a:t>19/02/2016</a:t>
            </a:fld>
            <a:endParaRPr lang="en-AU"/>
          </a:p>
        </p:txBody>
      </p:sp>
      <p:sp>
        <p:nvSpPr>
          <p:cNvPr id="4" name="Footer Placeholder 3"/>
          <p:cNvSpPr>
            <a:spLocks noGrp="1"/>
          </p:cNvSpPr>
          <p:nvPr>
            <p:ph type="ftr" sz="quarter" idx="11"/>
          </p:nvPr>
        </p:nvSpPr>
        <p:spPr/>
        <p:txBody>
          <a:bodyPr/>
          <a:lstStyle/>
          <a:p>
            <a:r>
              <a:rPr lang="en-AU" smtClean="0"/>
              <a:t>Professor Steven Freeland, University of Western Sydney, Australia</a:t>
            </a:r>
            <a:endParaRPr lang="en-AU"/>
          </a:p>
        </p:txBody>
      </p:sp>
      <p:sp>
        <p:nvSpPr>
          <p:cNvPr id="5" name="Slide Number Placeholder 4"/>
          <p:cNvSpPr>
            <a:spLocks noGrp="1"/>
          </p:cNvSpPr>
          <p:nvPr>
            <p:ph type="sldNum" sz="quarter" idx="12"/>
          </p:nvPr>
        </p:nvSpPr>
        <p:spPr/>
        <p:txBody>
          <a:bodyPr/>
          <a:lstStyle/>
          <a:p>
            <a:fld id="{CAD228F8-5A13-48D0-9222-4B70CF046151}"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CF67BC-9972-476E-9007-0089D638A384}" type="datetime1">
              <a:rPr lang="en-AU" smtClean="0"/>
              <a:t>19/02/2016</a:t>
            </a:fld>
            <a:endParaRPr lang="en-AU"/>
          </a:p>
        </p:txBody>
      </p:sp>
      <p:sp>
        <p:nvSpPr>
          <p:cNvPr id="3" name="Footer Placeholder 2"/>
          <p:cNvSpPr>
            <a:spLocks noGrp="1"/>
          </p:cNvSpPr>
          <p:nvPr>
            <p:ph type="ftr" sz="quarter" idx="11"/>
          </p:nvPr>
        </p:nvSpPr>
        <p:spPr/>
        <p:txBody>
          <a:bodyPr/>
          <a:lstStyle/>
          <a:p>
            <a:r>
              <a:rPr lang="en-AU" smtClean="0"/>
              <a:t>Professor Steven Freeland, University of Western Sydney, Australia</a:t>
            </a:r>
            <a:endParaRPr lang="en-AU"/>
          </a:p>
        </p:txBody>
      </p:sp>
      <p:sp>
        <p:nvSpPr>
          <p:cNvPr id="4" name="Slide Number Placeholder 3"/>
          <p:cNvSpPr>
            <a:spLocks noGrp="1"/>
          </p:cNvSpPr>
          <p:nvPr>
            <p:ph type="sldNum" sz="quarter" idx="12"/>
          </p:nvPr>
        </p:nvSpPr>
        <p:spPr/>
        <p:txBody>
          <a:bodyPr/>
          <a:lstStyle/>
          <a:p>
            <a:fld id="{CAD228F8-5A13-48D0-9222-4B70CF046151}"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53BE89-32C4-4651-B67D-359E3172553B}" type="datetime1">
              <a:rPr lang="en-AU" smtClean="0"/>
              <a:t>19/02/2016</a:t>
            </a:fld>
            <a:endParaRPr lang="en-AU"/>
          </a:p>
        </p:txBody>
      </p:sp>
      <p:sp>
        <p:nvSpPr>
          <p:cNvPr id="6" name="Footer Placeholder 5"/>
          <p:cNvSpPr>
            <a:spLocks noGrp="1"/>
          </p:cNvSpPr>
          <p:nvPr>
            <p:ph type="ftr" sz="quarter" idx="11"/>
          </p:nvPr>
        </p:nvSpPr>
        <p:spPr/>
        <p:txBody>
          <a:bodyPr/>
          <a:lstStyle/>
          <a:p>
            <a:r>
              <a:rPr lang="en-AU" smtClean="0"/>
              <a:t>Professor Steven Freeland, University of Western Sydney, Australia</a:t>
            </a:r>
            <a:endParaRPr lang="en-AU"/>
          </a:p>
        </p:txBody>
      </p:sp>
      <p:sp>
        <p:nvSpPr>
          <p:cNvPr id="7" name="Slide Number Placeholder 6"/>
          <p:cNvSpPr>
            <a:spLocks noGrp="1"/>
          </p:cNvSpPr>
          <p:nvPr>
            <p:ph type="sldNum" sz="quarter" idx="12"/>
          </p:nvPr>
        </p:nvSpPr>
        <p:spPr/>
        <p:txBody>
          <a:bodyPr/>
          <a:lstStyle/>
          <a:p>
            <a:fld id="{CAD228F8-5A13-48D0-9222-4B70CF046151}"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B94141-07F1-421C-80B8-3585747AEA01}" type="datetime1">
              <a:rPr lang="en-AU" smtClean="0"/>
              <a:t>19/02/2016</a:t>
            </a:fld>
            <a:endParaRPr lang="en-AU"/>
          </a:p>
        </p:txBody>
      </p:sp>
      <p:sp>
        <p:nvSpPr>
          <p:cNvPr id="6" name="Footer Placeholder 5"/>
          <p:cNvSpPr>
            <a:spLocks noGrp="1"/>
          </p:cNvSpPr>
          <p:nvPr>
            <p:ph type="ftr" sz="quarter" idx="11"/>
          </p:nvPr>
        </p:nvSpPr>
        <p:spPr/>
        <p:txBody>
          <a:bodyPr/>
          <a:lstStyle/>
          <a:p>
            <a:r>
              <a:rPr lang="en-AU" smtClean="0"/>
              <a:t>Professor Steven Freeland, University of Western Sydney, Australia</a:t>
            </a:r>
            <a:endParaRPr lang="en-AU"/>
          </a:p>
        </p:txBody>
      </p:sp>
      <p:sp>
        <p:nvSpPr>
          <p:cNvPr id="7" name="Slide Number Placeholder 6"/>
          <p:cNvSpPr>
            <a:spLocks noGrp="1"/>
          </p:cNvSpPr>
          <p:nvPr>
            <p:ph type="sldNum" sz="quarter" idx="12"/>
          </p:nvPr>
        </p:nvSpPr>
        <p:spPr>
          <a:xfrm>
            <a:off x="8077200" y="6356350"/>
            <a:ext cx="609600" cy="365125"/>
          </a:xfrm>
        </p:spPr>
        <p:txBody>
          <a:bodyPr/>
          <a:lstStyle/>
          <a:p>
            <a:fld id="{CAD228F8-5A13-48D0-9222-4B70CF046151}" type="slidenum">
              <a:rPr lang="en-AU" smtClean="0"/>
              <a:t>‹#›</a:t>
            </a:fld>
            <a:endParaRPr lang="en-A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7ED0553-4E00-429C-9956-5E2E8BB1597D}" type="datetime1">
              <a:rPr lang="en-AU" smtClean="0"/>
              <a:t>19/02/2016</a:t>
            </a:fld>
            <a:endParaRPr lang="en-A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AU" smtClean="0"/>
              <a:t>Professor Steven Freeland, University of Western Sydney, Australia</a:t>
            </a:r>
            <a:endParaRPr lang="en-A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AD228F8-5A13-48D0-9222-4B70CF046151}" type="slidenum">
              <a:rPr lang="en-AU" smtClean="0"/>
              <a:t>‹#›</a:t>
            </a:fld>
            <a:endParaRPr lang="en-A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060848"/>
            <a:ext cx="7772400" cy="1470025"/>
          </a:xfrm>
        </p:spPr>
        <p:txBody>
          <a:bodyPr>
            <a:normAutofit fontScale="90000"/>
          </a:bodyPr>
          <a:lstStyle/>
          <a:p>
            <a:r>
              <a:rPr lang="en-AU" sz="4000" dirty="0"/>
              <a:t>The Legal Regulation of Natural </a:t>
            </a:r>
            <a:r>
              <a:rPr lang="en-AU" sz="4000" dirty="0" smtClean="0"/>
              <a:t>Resource Exploitation </a:t>
            </a:r>
            <a:r>
              <a:rPr lang="en-AU" sz="4000" dirty="0"/>
              <a:t>in Outer Space: Common </a:t>
            </a:r>
            <a:r>
              <a:rPr lang="en-AU" sz="4000" dirty="0" smtClean="0"/>
              <a:t>Heritage or Common Law? </a:t>
            </a:r>
            <a:r>
              <a:rPr lang="en-AU" dirty="0"/>
              <a:t/>
            </a:r>
            <a:br>
              <a:rPr lang="en-AU" dirty="0"/>
            </a:br>
            <a:endParaRPr lang="en-AU" dirty="0"/>
          </a:p>
        </p:txBody>
      </p:sp>
      <p:sp>
        <p:nvSpPr>
          <p:cNvPr id="3" name="Subtitle 2"/>
          <p:cNvSpPr>
            <a:spLocks noGrp="1"/>
          </p:cNvSpPr>
          <p:nvPr>
            <p:ph type="subTitle" idx="1"/>
          </p:nvPr>
        </p:nvSpPr>
        <p:spPr>
          <a:xfrm>
            <a:off x="611560" y="4149080"/>
            <a:ext cx="7854696" cy="1752600"/>
          </a:xfrm>
        </p:spPr>
        <p:txBody>
          <a:bodyPr>
            <a:normAutofit fontScale="47500" lnSpcReduction="20000"/>
          </a:bodyPr>
          <a:lstStyle/>
          <a:p>
            <a:r>
              <a:rPr lang="en-AU" sz="3400" b="1" dirty="0" smtClean="0"/>
              <a:t>Symposium: ‘Global Space Issues: an Indian Perspective’</a:t>
            </a:r>
          </a:p>
          <a:p>
            <a:r>
              <a:rPr lang="en-AU" sz="3400" b="1" dirty="0" smtClean="0"/>
              <a:t>Delhi, 2 March 2016</a:t>
            </a:r>
            <a:endParaRPr lang="en-AU" sz="3400" b="1" dirty="0"/>
          </a:p>
          <a:p>
            <a:endParaRPr lang="en-AU" sz="3400" b="1" dirty="0" smtClean="0"/>
          </a:p>
          <a:p>
            <a:r>
              <a:rPr lang="en-AU" sz="3400" b="1" dirty="0" smtClean="0"/>
              <a:t>Steven </a:t>
            </a:r>
            <a:r>
              <a:rPr lang="en-AU" sz="3400" b="1" dirty="0"/>
              <a:t>Freeland</a:t>
            </a:r>
          </a:p>
          <a:p>
            <a:r>
              <a:rPr lang="en-AU" sz="3400" b="1" dirty="0"/>
              <a:t>Professor of International </a:t>
            </a:r>
            <a:r>
              <a:rPr lang="en-AU" sz="3400" b="1" dirty="0" smtClean="0"/>
              <a:t>Law, Western Sydney University</a:t>
            </a:r>
          </a:p>
          <a:p>
            <a:r>
              <a:rPr lang="en-AU" sz="3400" b="1" dirty="0" smtClean="0"/>
              <a:t>Permanent Visiting Professor, University of Copenhagen</a:t>
            </a:r>
          </a:p>
          <a:p>
            <a:r>
              <a:rPr lang="en-AU" sz="3400" b="1" dirty="0" smtClean="0"/>
              <a:t>Visiting Professor, University of Vienna</a:t>
            </a:r>
            <a:endParaRPr lang="en-AU" dirty="0"/>
          </a:p>
        </p:txBody>
      </p:sp>
    </p:spTree>
    <p:extLst>
      <p:ext uri="{BB962C8B-B14F-4D97-AF65-F5344CB8AC3E}">
        <p14:creationId xmlns:p14="http://schemas.microsoft.com/office/powerpoint/2010/main" val="207443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284752"/>
          </a:xfrm>
        </p:spPr>
        <p:txBody>
          <a:bodyPr>
            <a:normAutofit fontScale="90000"/>
          </a:bodyPr>
          <a:lstStyle/>
          <a:p>
            <a:pPr algn="ctr"/>
            <a:r>
              <a:rPr lang="en-AU" sz="4400" b="1" dirty="0" smtClean="0"/>
              <a:t>The International </a:t>
            </a:r>
            <a:r>
              <a:rPr lang="en-AU" sz="4400" b="1" dirty="0"/>
              <a:t>Legal </a:t>
            </a:r>
            <a:r>
              <a:rPr lang="en-AU" sz="4400" b="1" dirty="0" smtClean="0"/>
              <a:t>Framework: </a:t>
            </a:r>
            <a:br>
              <a:rPr lang="en-AU" sz="4400" b="1" dirty="0" smtClean="0"/>
            </a:br>
            <a:r>
              <a:rPr lang="en-AU" sz="4400" b="1" dirty="0" smtClean="0"/>
              <a:t>not a ‘lawless regime’</a:t>
            </a:r>
            <a:r>
              <a:rPr lang="en-AU" dirty="0"/>
              <a:t/>
            </a:r>
            <a:br>
              <a:rPr lang="en-AU" dirty="0"/>
            </a:br>
            <a:endParaRPr lang="en-AU" dirty="0"/>
          </a:p>
        </p:txBody>
      </p:sp>
      <p:sp>
        <p:nvSpPr>
          <p:cNvPr id="3" name="Content Placeholder 2"/>
          <p:cNvSpPr>
            <a:spLocks noGrp="1"/>
          </p:cNvSpPr>
          <p:nvPr>
            <p:ph idx="1"/>
          </p:nvPr>
        </p:nvSpPr>
        <p:spPr>
          <a:xfrm>
            <a:off x="395536" y="1700808"/>
            <a:ext cx="8229600" cy="4389120"/>
          </a:xfrm>
        </p:spPr>
        <p:txBody>
          <a:bodyPr>
            <a:normAutofit fontScale="25000" lnSpcReduction="20000"/>
          </a:bodyPr>
          <a:lstStyle/>
          <a:p>
            <a:pPr lvl="0"/>
            <a:r>
              <a:rPr lang="en-AU" sz="6400" dirty="0"/>
              <a:t>UNGA Resolutions </a:t>
            </a:r>
            <a:r>
              <a:rPr lang="en-AU" sz="6400" dirty="0" smtClean="0"/>
              <a:t>1960s</a:t>
            </a:r>
          </a:p>
          <a:p>
            <a:pPr lvl="1"/>
            <a:r>
              <a:rPr lang="en-AU" sz="6400" dirty="0" smtClean="0"/>
              <a:t>=&gt; </a:t>
            </a:r>
            <a:r>
              <a:rPr lang="en-AU" sz="6400" dirty="0"/>
              <a:t>a series of United Nations Treaties </a:t>
            </a:r>
            <a:endParaRPr lang="en-AU" sz="6400" dirty="0" smtClean="0"/>
          </a:p>
          <a:p>
            <a:pPr marL="393192" lvl="1" indent="0">
              <a:buNone/>
            </a:pPr>
            <a:endParaRPr lang="en-AU" sz="6400" dirty="0"/>
          </a:p>
          <a:p>
            <a:pPr lvl="0"/>
            <a:r>
              <a:rPr lang="en-AU" sz="6400" dirty="0"/>
              <a:t>Treaties</a:t>
            </a:r>
          </a:p>
          <a:p>
            <a:pPr lvl="1"/>
            <a:r>
              <a:rPr lang="en-AU" sz="6400" dirty="0"/>
              <a:t>Outer Space Treaty (1967)</a:t>
            </a:r>
          </a:p>
          <a:p>
            <a:pPr lvl="1"/>
            <a:r>
              <a:rPr lang="en-AU" sz="6400" dirty="0"/>
              <a:t>Rescue Agreement (1968)</a:t>
            </a:r>
          </a:p>
          <a:p>
            <a:pPr lvl="1"/>
            <a:r>
              <a:rPr lang="en-AU" sz="6400" dirty="0"/>
              <a:t>Liability Convention (1972)</a:t>
            </a:r>
          </a:p>
          <a:p>
            <a:pPr lvl="1"/>
            <a:r>
              <a:rPr lang="en-AU" sz="6400" dirty="0"/>
              <a:t>Registration Convention (1975</a:t>
            </a:r>
            <a:r>
              <a:rPr lang="en-AU" sz="6400" dirty="0" smtClean="0"/>
              <a:t>)</a:t>
            </a:r>
            <a:r>
              <a:rPr lang="en-AU" sz="6400" dirty="0"/>
              <a:t> </a:t>
            </a:r>
            <a:endParaRPr lang="en-AU" sz="6400" dirty="0" smtClean="0"/>
          </a:p>
          <a:p>
            <a:pPr lvl="2"/>
            <a:r>
              <a:rPr lang="en-AU" sz="6400" dirty="0" smtClean="0"/>
              <a:t>‘Cold War’ context</a:t>
            </a:r>
          </a:p>
          <a:p>
            <a:pPr lvl="2"/>
            <a:r>
              <a:rPr lang="en-AU" sz="6400" dirty="0" smtClean="0"/>
              <a:t>=&gt; </a:t>
            </a:r>
            <a:r>
              <a:rPr lang="en-AU" sz="6400" dirty="0"/>
              <a:t>before off Earth mining considered a possibility</a:t>
            </a:r>
          </a:p>
          <a:p>
            <a:pPr lvl="1"/>
            <a:r>
              <a:rPr lang="en-AU" sz="6400" dirty="0" smtClean="0"/>
              <a:t>Moon Agreement (1979)</a:t>
            </a:r>
          </a:p>
          <a:p>
            <a:pPr lvl="2"/>
            <a:r>
              <a:rPr lang="en-AU" sz="6400" dirty="0"/>
              <a:t>c</a:t>
            </a:r>
            <a:r>
              <a:rPr lang="en-AU" sz="6400" dirty="0" smtClean="0"/>
              <a:t>oexisting with negotiations for UNCLOS (1984)</a:t>
            </a:r>
          </a:p>
          <a:p>
            <a:pPr lvl="2"/>
            <a:r>
              <a:rPr lang="en-AU" sz="6400" dirty="0"/>
              <a:t>b</a:t>
            </a:r>
            <a:r>
              <a:rPr lang="en-AU" sz="6400" dirty="0" smtClean="0"/>
              <a:t>oth treaties ‘rejected’ by major industrialised powers</a:t>
            </a:r>
          </a:p>
          <a:p>
            <a:pPr marL="0" lvl="0" indent="0">
              <a:buNone/>
            </a:pPr>
            <a:endParaRPr lang="en-AU" sz="6400" dirty="0" smtClean="0"/>
          </a:p>
          <a:p>
            <a:pPr lvl="0"/>
            <a:r>
              <a:rPr lang="en-AU" sz="6400" dirty="0" smtClean="0"/>
              <a:t>1980s =&gt;</a:t>
            </a:r>
            <a:endParaRPr lang="en-AU" sz="6400" dirty="0"/>
          </a:p>
          <a:p>
            <a:pPr lvl="1"/>
            <a:r>
              <a:rPr lang="en-AU" sz="6400" dirty="0" smtClean="0"/>
              <a:t>UNGA </a:t>
            </a:r>
            <a:r>
              <a:rPr lang="en-AU" sz="6400" dirty="0"/>
              <a:t>Principles</a:t>
            </a:r>
          </a:p>
          <a:p>
            <a:pPr lvl="1"/>
            <a:r>
              <a:rPr lang="en-AU" sz="6400" dirty="0"/>
              <a:t>‘hard’ and ‘soft’ law </a:t>
            </a:r>
            <a:r>
              <a:rPr lang="en-AU" sz="6400" dirty="0" smtClean="0"/>
              <a:t>guidelines</a:t>
            </a:r>
          </a:p>
          <a:p>
            <a:pPr lvl="1"/>
            <a:r>
              <a:rPr lang="en-AU" sz="6400" dirty="0" smtClean="0"/>
              <a:t>emergence of national law (approximately 30 States and counting …)</a:t>
            </a:r>
            <a:endParaRPr lang="en-AU" sz="6400" dirty="0"/>
          </a:p>
          <a:p>
            <a:pPr marL="0" indent="0">
              <a:buNone/>
            </a:pPr>
            <a:endParaRPr lang="en-AU" sz="2800" dirty="0"/>
          </a:p>
        </p:txBody>
      </p:sp>
      <p:sp>
        <p:nvSpPr>
          <p:cNvPr id="4" name="Footer Placeholder 3"/>
          <p:cNvSpPr>
            <a:spLocks noGrp="1"/>
          </p:cNvSpPr>
          <p:nvPr>
            <p:ph type="ftr" sz="quarter" idx="11"/>
          </p:nvPr>
        </p:nvSpPr>
        <p:spPr/>
        <p:txBody>
          <a:bodyPr/>
          <a:lstStyle/>
          <a:p>
            <a:pPr algn="ctr"/>
            <a:r>
              <a:rPr lang="en-AU" dirty="0" smtClean="0"/>
              <a:t>Professor Steven Freeland</a:t>
            </a:r>
          </a:p>
          <a:p>
            <a:pPr algn="ctr"/>
            <a:r>
              <a:rPr lang="en-AU" dirty="0" smtClean="0"/>
              <a:t>Western Sydney University</a:t>
            </a:r>
            <a:r>
              <a:rPr lang="en-AU" dirty="0"/>
              <a:t>, </a:t>
            </a:r>
            <a:r>
              <a:rPr lang="en-AU" dirty="0" smtClean="0"/>
              <a:t>Australia</a:t>
            </a:r>
            <a:endParaRPr lang="en-AU" dirty="0"/>
          </a:p>
        </p:txBody>
      </p:sp>
    </p:spTree>
    <p:extLst>
      <p:ext uri="{BB962C8B-B14F-4D97-AF65-F5344CB8AC3E}">
        <p14:creationId xmlns:p14="http://schemas.microsoft.com/office/powerpoint/2010/main" val="244383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AU" b="1" dirty="0"/>
              <a:t>Legal </a:t>
            </a:r>
            <a:r>
              <a:rPr lang="en-AU" b="1" dirty="0" smtClean="0"/>
              <a:t>‘Basis’ </a:t>
            </a:r>
            <a:r>
              <a:rPr lang="en-AU" b="1" dirty="0"/>
              <a:t>of Outer Space </a:t>
            </a:r>
            <a:r>
              <a:rPr lang="en-AU" dirty="0"/>
              <a:t/>
            </a:r>
            <a:br>
              <a:rPr lang="en-AU" dirty="0"/>
            </a:br>
            <a:endParaRPr lang="en-AU" dirty="0"/>
          </a:p>
        </p:txBody>
      </p:sp>
      <p:sp>
        <p:nvSpPr>
          <p:cNvPr id="3" name="Content Placeholder 2"/>
          <p:cNvSpPr>
            <a:spLocks noGrp="1"/>
          </p:cNvSpPr>
          <p:nvPr>
            <p:ph idx="1"/>
          </p:nvPr>
        </p:nvSpPr>
        <p:spPr/>
        <p:txBody>
          <a:bodyPr>
            <a:normAutofit fontScale="92500" lnSpcReduction="20000"/>
          </a:bodyPr>
          <a:lstStyle/>
          <a:p>
            <a:pPr lvl="0"/>
            <a:r>
              <a:rPr lang="en-AU" dirty="0"/>
              <a:t>Sputnik (1957) – need for regulation</a:t>
            </a:r>
          </a:p>
          <a:p>
            <a:pPr lvl="0"/>
            <a:r>
              <a:rPr lang="en-AU" dirty="0"/>
              <a:t>=&gt; fundamental principles </a:t>
            </a:r>
            <a:r>
              <a:rPr lang="en-AU" dirty="0" smtClean="0"/>
              <a:t>include:</a:t>
            </a:r>
            <a:endParaRPr lang="en-AU" dirty="0"/>
          </a:p>
          <a:p>
            <a:pPr lvl="1"/>
            <a:r>
              <a:rPr lang="en-AU" sz="2600" dirty="0"/>
              <a:t>l</a:t>
            </a:r>
            <a:r>
              <a:rPr lang="en-AU" sz="2600" dirty="0" smtClean="0"/>
              <a:t>egal </a:t>
            </a:r>
            <a:r>
              <a:rPr lang="en-AU" sz="2600" dirty="0"/>
              <a:t>‘status’ </a:t>
            </a:r>
            <a:r>
              <a:rPr lang="en-AU" sz="2600" dirty="0" smtClean="0"/>
              <a:t>of outer space </a:t>
            </a:r>
            <a:endParaRPr lang="en-AU" sz="2600" dirty="0"/>
          </a:p>
          <a:p>
            <a:pPr lvl="1"/>
            <a:r>
              <a:rPr lang="en-AU" sz="2600" dirty="0"/>
              <a:t>d</a:t>
            </a:r>
            <a:r>
              <a:rPr lang="en-AU" sz="2600" dirty="0" smtClean="0"/>
              <a:t>ifferent </a:t>
            </a:r>
            <a:r>
              <a:rPr lang="en-AU" sz="2600" dirty="0"/>
              <a:t>legal basis from air law </a:t>
            </a:r>
          </a:p>
          <a:p>
            <a:pPr lvl="1"/>
            <a:r>
              <a:rPr lang="en-AU" sz="2600" dirty="0"/>
              <a:t>f</a:t>
            </a:r>
            <a:r>
              <a:rPr lang="en-AU" sz="2600" dirty="0" smtClean="0"/>
              <a:t>reedom </a:t>
            </a:r>
            <a:r>
              <a:rPr lang="en-AU" sz="2600" dirty="0"/>
              <a:t>principle</a:t>
            </a:r>
          </a:p>
          <a:p>
            <a:pPr lvl="1"/>
            <a:r>
              <a:rPr lang="en-AU" sz="2600" dirty="0"/>
              <a:t>n</a:t>
            </a:r>
            <a:r>
              <a:rPr lang="en-AU" sz="2600" dirty="0" smtClean="0"/>
              <a:t>on-appropriation </a:t>
            </a:r>
            <a:r>
              <a:rPr lang="en-AU" sz="2600" dirty="0"/>
              <a:t>principle </a:t>
            </a:r>
          </a:p>
          <a:p>
            <a:pPr lvl="1"/>
            <a:r>
              <a:rPr lang="en-AU" sz="2600" dirty="0"/>
              <a:t>n</a:t>
            </a:r>
            <a:r>
              <a:rPr lang="en-AU" sz="2600" dirty="0" smtClean="0"/>
              <a:t>ot </a:t>
            </a:r>
            <a:r>
              <a:rPr lang="en-AU" sz="2600" dirty="0"/>
              <a:t>based on territoriality / </a:t>
            </a:r>
            <a:r>
              <a:rPr lang="en-AU" sz="2600" dirty="0" smtClean="0"/>
              <a:t>sovereignty</a:t>
            </a:r>
          </a:p>
          <a:p>
            <a:pPr lvl="2"/>
            <a:r>
              <a:rPr lang="en-AU" sz="2600" dirty="0"/>
              <a:t>=&gt; national law does not apply</a:t>
            </a:r>
          </a:p>
          <a:p>
            <a:pPr lvl="1"/>
            <a:r>
              <a:rPr lang="en-AU" sz="2600" dirty="0" smtClean="0"/>
              <a:t>State responsibility for national activities</a:t>
            </a:r>
          </a:p>
          <a:p>
            <a:pPr lvl="1"/>
            <a:r>
              <a:rPr lang="en-AU" sz="2600" dirty="0"/>
              <a:t>i</a:t>
            </a:r>
            <a:r>
              <a:rPr lang="en-AU" sz="2600" dirty="0" smtClean="0"/>
              <a:t>nternational liability</a:t>
            </a:r>
          </a:p>
          <a:p>
            <a:pPr lvl="1"/>
            <a:r>
              <a:rPr lang="en-AU" sz="2600" dirty="0" smtClean="0"/>
              <a:t>‘peaceful purposes’</a:t>
            </a:r>
          </a:p>
          <a:p>
            <a:endParaRPr lang="en-AU" dirty="0"/>
          </a:p>
        </p:txBody>
      </p:sp>
      <p:sp>
        <p:nvSpPr>
          <p:cNvPr id="4" name="Footer Placeholder 3"/>
          <p:cNvSpPr>
            <a:spLocks noGrp="1"/>
          </p:cNvSpPr>
          <p:nvPr>
            <p:ph type="ftr" sz="quarter" idx="11"/>
          </p:nvPr>
        </p:nvSpPr>
        <p:spPr/>
        <p:txBody>
          <a:bodyPr/>
          <a:lstStyle/>
          <a:p>
            <a:pPr algn="ctr"/>
            <a:r>
              <a:rPr lang="en-AU" dirty="0" smtClean="0"/>
              <a:t>Professor Steven Freeland</a:t>
            </a:r>
          </a:p>
          <a:p>
            <a:pPr algn="ctr"/>
            <a:r>
              <a:rPr lang="en-AU" dirty="0" smtClean="0"/>
              <a:t>Western Sydney University, Australia</a:t>
            </a:r>
            <a:endParaRPr lang="en-AU" dirty="0"/>
          </a:p>
        </p:txBody>
      </p:sp>
    </p:spTree>
    <p:extLst>
      <p:ext uri="{BB962C8B-B14F-4D97-AF65-F5344CB8AC3E}">
        <p14:creationId xmlns:p14="http://schemas.microsoft.com/office/powerpoint/2010/main" val="1303973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356760"/>
          </a:xfrm>
        </p:spPr>
        <p:txBody>
          <a:bodyPr>
            <a:normAutofit fontScale="90000"/>
          </a:bodyPr>
          <a:lstStyle/>
          <a:p>
            <a:pPr algn="ctr"/>
            <a:r>
              <a:rPr lang="en-AU" sz="4000" b="1" dirty="0" smtClean="0"/>
              <a:t>Exploiting Natural Resources of Outer Space</a:t>
            </a:r>
            <a:r>
              <a:rPr lang="en-AU" dirty="0"/>
              <a:t/>
            </a:r>
            <a:br>
              <a:rPr lang="en-AU" dirty="0"/>
            </a:br>
            <a:endParaRPr lang="en-AU" dirty="0"/>
          </a:p>
        </p:txBody>
      </p:sp>
      <p:sp>
        <p:nvSpPr>
          <p:cNvPr id="3" name="Content Placeholder 2"/>
          <p:cNvSpPr>
            <a:spLocks noGrp="1"/>
          </p:cNvSpPr>
          <p:nvPr>
            <p:ph idx="1"/>
          </p:nvPr>
        </p:nvSpPr>
        <p:spPr>
          <a:xfrm>
            <a:off x="395536" y="1556792"/>
            <a:ext cx="8229600" cy="4389120"/>
          </a:xfrm>
        </p:spPr>
        <p:txBody>
          <a:bodyPr>
            <a:normAutofit/>
          </a:bodyPr>
          <a:lstStyle/>
          <a:p>
            <a:pPr lvl="1"/>
            <a:r>
              <a:rPr lang="en-AU" dirty="0" smtClean="0"/>
              <a:t>Non-appropriation – </a:t>
            </a:r>
            <a:r>
              <a:rPr lang="en-AU" dirty="0"/>
              <a:t>O</a:t>
            </a:r>
            <a:r>
              <a:rPr lang="en-AU" dirty="0" smtClean="0"/>
              <a:t>ST </a:t>
            </a:r>
            <a:r>
              <a:rPr lang="en-AU" dirty="0"/>
              <a:t>article </a:t>
            </a:r>
            <a:r>
              <a:rPr lang="en-AU" dirty="0" smtClean="0"/>
              <a:t>II</a:t>
            </a:r>
            <a:endParaRPr lang="en-AU" dirty="0" smtClean="0"/>
          </a:p>
          <a:p>
            <a:pPr lvl="2"/>
            <a:r>
              <a:rPr lang="en-AU" dirty="0"/>
              <a:t>important </a:t>
            </a:r>
            <a:r>
              <a:rPr lang="en-AU" dirty="0" smtClean="0"/>
              <a:t>‘non-colonization</a:t>
            </a:r>
            <a:r>
              <a:rPr lang="en-AU" dirty="0"/>
              <a:t>’ principle</a:t>
            </a:r>
          </a:p>
          <a:p>
            <a:pPr lvl="2"/>
            <a:r>
              <a:rPr lang="en-AU" dirty="0"/>
              <a:t>proactive rule </a:t>
            </a:r>
            <a:r>
              <a:rPr lang="en-AU" dirty="0" smtClean="0"/>
              <a:t>to </a:t>
            </a:r>
            <a:r>
              <a:rPr lang="en-AU" dirty="0"/>
              <a:t>minimise risk of conflict</a:t>
            </a:r>
          </a:p>
          <a:p>
            <a:pPr lvl="2"/>
            <a:r>
              <a:rPr lang="en-AU" dirty="0"/>
              <a:t>not introduced with exploitation in mind but still …</a:t>
            </a:r>
          </a:p>
          <a:p>
            <a:pPr lvl="2"/>
            <a:r>
              <a:rPr lang="en-AU" dirty="0"/>
              <a:t>appears to limit / prevent ‘property rights</a:t>
            </a:r>
            <a:r>
              <a:rPr lang="en-AU" dirty="0" smtClean="0"/>
              <a:t>’</a:t>
            </a:r>
          </a:p>
          <a:p>
            <a:pPr marL="667512" lvl="2" indent="0">
              <a:buNone/>
            </a:pPr>
            <a:endParaRPr lang="en-AU" dirty="0"/>
          </a:p>
          <a:p>
            <a:pPr lvl="1"/>
            <a:r>
              <a:rPr lang="en-AU" dirty="0" smtClean="0"/>
              <a:t>Pragmatic application - Geostationary </a:t>
            </a:r>
            <a:r>
              <a:rPr lang="en-AU" dirty="0"/>
              <a:t>Orbit </a:t>
            </a:r>
          </a:p>
          <a:p>
            <a:pPr lvl="2"/>
            <a:r>
              <a:rPr lang="en-AU" dirty="0" smtClean="0"/>
              <a:t>a </a:t>
            </a:r>
            <a:r>
              <a:rPr lang="en-AU" dirty="0"/>
              <a:t>‘limited natural resource’</a:t>
            </a:r>
          </a:p>
          <a:p>
            <a:pPr lvl="2"/>
            <a:r>
              <a:rPr lang="en-AU" dirty="0"/>
              <a:t>allocation of usage rights of spectrum from ‘orbital slots’</a:t>
            </a:r>
          </a:p>
          <a:p>
            <a:pPr lvl="1"/>
            <a:endParaRPr lang="en-AU" dirty="0" smtClean="0"/>
          </a:p>
          <a:p>
            <a:pPr marL="667512" lvl="2" indent="0">
              <a:buNone/>
            </a:pPr>
            <a:endParaRPr lang="en-AU" dirty="0" smtClean="0"/>
          </a:p>
          <a:p>
            <a:endParaRPr lang="en-AU" b="1" dirty="0" smtClean="0"/>
          </a:p>
          <a:p>
            <a:pPr marL="393192" lvl="1" indent="0">
              <a:buNone/>
            </a:pPr>
            <a:endParaRPr lang="en-AU" b="1" dirty="0"/>
          </a:p>
        </p:txBody>
      </p:sp>
      <p:sp>
        <p:nvSpPr>
          <p:cNvPr id="4" name="Footer Placeholder 3"/>
          <p:cNvSpPr>
            <a:spLocks noGrp="1"/>
          </p:cNvSpPr>
          <p:nvPr>
            <p:ph type="ftr" sz="quarter" idx="11"/>
          </p:nvPr>
        </p:nvSpPr>
        <p:spPr/>
        <p:txBody>
          <a:bodyPr/>
          <a:lstStyle/>
          <a:p>
            <a:pPr algn="ctr"/>
            <a:r>
              <a:rPr lang="en-AU" dirty="0" smtClean="0"/>
              <a:t>Professor Steven Freeland, </a:t>
            </a:r>
          </a:p>
          <a:p>
            <a:pPr algn="ctr"/>
            <a:r>
              <a:rPr lang="en-AU" dirty="0" smtClean="0"/>
              <a:t>Western Sydney University, Australia</a:t>
            </a:r>
            <a:endParaRPr lang="en-AU" dirty="0"/>
          </a:p>
        </p:txBody>
      </p:sp>
    </p:spTree>
    <p:extLst>
      <p:ext uri="{BB962C8B-B14F-4D97-AF65-F5344CB8AC3E}">
        <p14:creationId xmlns:p14="http://schemas.microsoft.com/office/powerpoint/2010/main" val="371717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pPr algn="ctr"/>
            <a:r>
              <a:rPr lang="en-AU" b="1" dirty="0" smtClean="0"/>
              <a:t>Reconciling non-appropriation with the Moon Agreement </a:t>
            </a:r>
            <a:r>
              <a:rPr lang="en-AU" dirty="0"/>
              <a:t/>
            </a:r>
            <a:br>
              <a:rPr lang="en-AU" dirty="0"/>
            </a:br>
            <a:endParaRPr lang="en-AU" dirty="0"/>
          </a:p>
        </p:txBody>
      </p:sp>
      <p:sp>
        <p:nvSpPr>
          <p:cNvPr id="3" name="Content Placeholder 2"/>
          <p:cNvSpPr>
            <a:spLocks noGrp="1"/>
          </p:cNvSpPr>
          <p:nvPr>
            <p:ph idx="1"/>
          </p:nvPr>
        </p:nvSpPr>
        <p:spPr>
          <a:xfrm>
            <a:off x="467544" y="1628800"/>
            <a:ext cx="8229600" cy="4389120"/>
          </a:xfrm>
        </p:spPr>
        <p:txBody>
          <a:bodyPr>
            <a:normAutofit fontScale="77500" lnSpcReduction="20000"/>
          </a:bodyPr>
          <a:lstStyle/>
          <a:p>
            <a:r>
              <a:rPr lang="en-AU" dirty="0"/>
              <a:t>‘common heritage of mankind’ – Moon Agreement article </a:t>
            </a:r>
            <a:r>
              <a:rPr lang="en-AU" dirty="0" smtClean="0"/>
              <a:t>x1(1)</a:t>
            </a:r>
          </a:p>
          <a:p>
            <a:pPr marL="0" indent="0">
              <a:buNone/>
            </a:pPr>
            <a:endParaRPr lang="en-AU" dirty="0" smtClean="0"/>
          </a:p>
          <a:p>
            <a:r>
              <a:rPr lang="en-AU" dirty="0" smtClean="0"/>
              <a:t>but …</a:t>
            </a:r>
          </a:p>
          <a:p>
            <a:pPr marL="0" indent="0">
              <a:buNone/>
            </a:pPr>
            <a:endParaRPr lang="en-AU" dirty="0"/>
          </a:p>
          <a:p>
            <a:r>
              <a:rPr lang="en-AU" dirty="0"/>
              <a:t>MA contemplates </a:t>
            </a:r>
            <a:r>
              <a:rPr lang="en-AU" dirty="0" smtClean="0"/>
              <a:t>exploitation</a:t>
            </a:r>
          </a:p>
          <a:p>
            <a:r>
              <a:rPr lang="en-AU" dirty="0" smtClean="0"/>
              <a:t>MA contemplates removal from moon and celestial bodies</a:t>
            </a:r>
          </a:p>
          <a:p>
            <a:r>
              <a:rPr lang="en-AU" dirty="0" smtClean="0"/>
              <a:t>MA makes reference to ‘property’ rights for non-governmental entities / natural persons</a:t>
            </a:r>
            <a:endParaRPr lang="en-AU" dirty="0"/>
          </a:p>
          <a:p>
            <a:pPr lvl="0"/>
            <a:r>
              <a:rPr lang="en-AU" dirty="0" smtClean="0"/>
              <a:t>MA proposes international (administrative) regime to be established ‘as such exploitation is about to become feasible’ (</a:t>
            </a:r>
            <a:r>
              <a:rPr lang="en-AU" dirty="0" err="1" smtClean="0"/>
              <a:t>cf</a:t>
            </a:r>
            <a:r>
              <a:rPr lang="en-AU" dirty="0" smtClean="0"/>
              <a:t> </a:t>
            </a:r>
            <a:r>
              <a:rPr lang="en-AU" dirty="0"/>
              <a:t>I</a:t>
            </a:r>
            <a:r>
              <a:rPr lang="en-AU" dirty="0" smtClean="0"/>
              <a:t>nternational Seabed Authority)</a:t>
            </a:r>
          </a:p>
          <a:p>
            <a:pPr lvl="0"/>
            <a:r>
              <a:rPr lang="en-AU" dirty="0" smtClean="0"/>
              <a:t>=&gt; ‘extra-terrestrial exploitative rights’ – analogous with terrestrial mining rights</a:t>
            </a:r>
            <a:r>
              <a:rPr lang="en-AU" dirty="0" smtClean="0"/>
              <a:t>?</a:t>
            </a:r>
          </a:p>
          <a:p>
            <a:pPr marL="0" lvl="0" indent="0">
              <a:buNone/>
            </a:pPr>
            <a:endParaRPr lang="en-AU" dirty="0" smtClean="0"/>
          </a:p>
          <a:p>
            <a:pPr lvl="0"/>
            <a:r>
              <a:rPr lang="en-AU" dirty="0"/>
              <a:t>b</a:t>
            </a:r>
            <a:r>
              <a:rPr lang="en-AU" dirty="0" smtClean="0"/>
              <a:t>ut …</a:t>
            </a:r>
            <a:endParaRPr lang="en-AU" dirty="0"/>
          </a:p>
        </p:txBody>
      </p:sp>
      <p:sp>
        <p:nvSpPr>
          <p:cNvPr id="4" name="Footer Placeholder 3"/>
          <p:cNvSpPr>
            <a:spLocks noGrp="1"/>
          </p:cNvSpPr>
          <p:nvPr>
            <p:ph type="ftr" sz="quarter" idx="11"/>
          </p:nvPr>
        </p:nvSpPr>
        <p:spPr/>
        <p:txBody>
          <a:bodyPr/>
          <a:lstStyle/>
          <a:p>
            <a:pPr algn="ctr"/>
            <a:r>
              <a:rPr lang="en-AU" dirty="0" smtClean="0"/>
              <a:t>Professor Steven Freeland</a:t>
            </a:r>
          </a:p>
          <a:p>
            <a:pPr algn="ctr"/>
            <a:r>
              <a:rPr lang="en-AU" dirty="0" smtClean="0"/>
              <a:t>Western Sydney University, Australia</a:t>
            </a:r>
            <a:endParaRPr lang="en-AU" dirty="0"/>
          </a:p>
        </p:txBody>
      </p:sp>
    </p:spTree>
    <p:extLst>
      <p:ext uri="{BB962C8B-B14F-4D97-AF65-F5344CB8AC3E}">
        <p14:creationId xmlns:p14="http://schemas.microsoft.com/office/powerpoint/2010/main" val="78544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pPr algn="ctr"/>
            <a:r>
              <a:rPr lang="en-AU" b="1" dirty="0" smtClean="0"/>
              <a:t>… will industry be able to wait? </a:t>
            </a:r>
            <a:br>
              <a:rPr lang="en-AU" b="1" dirty="0" smtClean="0"/>
            </a:br>
            <a:r>
              <a:rPr lang="en-AU" b="1" dirty="0" smtClean="0"/>
              <a:t>=&gt; USA </a:t>
            </a:r>
            <a:r>
              <a:rPr lang="en-AU" b="1" dirty="0" smtClean="0"/>
              <a:t>laws</a:t>
            </a:r>
            <a:r>
              <a:rPr lang="en-AU" dirty="0"/>
              <a:t/>
            </a:r>
            <a:br>
              <a:rPr lang="en-AU" dirty="0"/>
            </a:br>
            <a:endParaRPr lang="en-AU" dirty="0"/>
          </a:p>
        </p:txBody>
      </p:sp>
      <p:sp>
        <p:nvSpPr>
          <p:cNvPr id="3" name="Content Placeholder 2"/>
          <p:cNvSpPr>
            <a:spLocks noGrp="1"/>
          </p:cNvSpPr>
          <p:nvPr>
            <p:ph idx="1"/>
          </p:nvPr>
        </p:nvSpPr>
        <p:spPr>
          <a:xfrm>
            <a:off x="467544" y="1628800"/>
            <a:ext cx="8229600" cy="4389120"/>
          </a:xfrm>
        </p:spPr>
        <p:txBody>
          <a:bodyPr>
            <a:normAutofit fontScale="92500" lnSpcReduction="20000"/>
          </a:bodyPr>
          <a:lstStyle/>
          <a:p>
            <a:r>
              <a:rPr lang="en-AU" dirty="0"/>
              <a:t>p</a:t>
            </a:r>
            <a:r>
              <a:rPr lang="en-AU" dirty="0" smtClean="0"/>
              <a:t>ressure from US industry / entrepreneurs for national law </a:t>
            </a:r>
            <a:r>
              <a:rPr lang="en-AU" dirty="0" smtClean="0"/>
              <a:t>to:</a:t>
            </a:r>
            <a:endParaRPr lang="en-AU" dirty="0" smtClean="0"/>
          </a:p>
          <a:p>
            <a:pPr lvl="1"/>
            <a:r>
              <a:rPr lang="en-AU" dirty="0" smtClean="0"/>
              <a:t>facilitate </a:t>
            </a:r>
            <a:r>
              <a:rPr lang="en-AU" dirty="0"/>
              <a:t>commercial exploration and utilization of space resources to meet national needs</a:t>
            </a:r>
          </a:p>
          <a:p>
            <a:pPr lvl="1"/>
            <a:r>
              <a:rPr lang="en-AU" dirty="0"/>
              <a:t>discourage government barriers to </a:t>
            </a:r>
            <a:r>
              <a:rPr lang="en-AU" dirty="0" smtClean="0"/>
              <a:t>developing </a:t>
            </a:r>
            <a:r>
              <a:rPr lang="en-AU" dirty="0"/>
              <a:t>economically viable, safe and stable </a:t>
            </a:r>
            <a:r>
              <a:rPr lang="en-AU" dirty="0" smtClean="0"/>
              <a:t>space resource exploitation industries</a:t>
            </a:r>
          </a:p>
          <a:p>
            <a:pPr lvl="1"/>
            <a:r>
              <a:rPr lang="en-AU" dirty="0" smtClean="0"/>
              <a:t>promote </a:t>
            </a:r>
            <a:r>
              <a:rPr lang="en-AU" dirty="0"/>
              <a:t>right of commercial entities to explore / utilize space resources and transfer such resources </a:t>
            </a:r>
            <a:endParaRPr lang="en-AU" dirty="0" smtClean="0"/>
          </a:p>
          <a:p>
            <a:pPr lvl="1"/>
            <a:endParaRPr lang="en-AU" dirty="0"/>
          </a:p>
          <a:p>
            <a:r>
              <a:rPr lang="en-AU" dirty="0" smtClean="0"/>
              <a:t>‘any asteroid resources obtained in outer space are the property of entity that obtained them, which shall be entitled to all property rights to them, consistent with applicable federal law and existing international obligations’ (SPACE Act of 2015)</a:t>
            </a:r>
          </a:p>
        </p:txBody>
      </p:sp>
      <p:sp>
        <p:nvSpPr>
          <p:cNvPr id="4" name="Footer Placeholder 3"/>
          <p:cNvSpPr>
            <a:spLocks noGrp="1"/>
          </p:cNvSpPr>
          <p:nvPr>
            <p:ph type="ftr" sz="quarter" idx="11"/>
          </p:nvPr>
        </p:nvSpPr>
        <p:spPr/>
        <p:txBody>
          <a:bodyPr/>
          <a:lstStyle/>
          <a:p>
            <a:pPr algn="ctr"/>
            <a:r>
              <a:rPr lang="en-AU" dirty="0" smtClean="0"/>
              <a:t>Professor Steven Freeland</a:t>
            </a:r>
          </a:p>
          <a:p>
            <a:pPr algn="ctr"/>
            <a:r>
              <a:rPr lang="en-AU" dirty="0" smtClean="0"/>
              <a:t>Western Sydney University, Australia</a:t>
            </a:r>
            <a:endParaRPr lang="en-AU" dirty="0"/>
          </a:p>
        </p:txBody>
      </p:sp>
    </p:spTree>
    <p:extLst>
      <p:ext uri="{BB962C8B-B14F-4D97-AF65-F5344CB8AC3E}">
        <p14:creationId xmlns:p14="http://schemas.microsoft.com/office/powerpoint/2010/main" val="64151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AU" sz="4000" b="1" dirty="0" smtClean="0"/>
              <a:t>Follow the Leader: </a:t>
            </a:r>
            <a:br>
              <a:rPr lang="en-AU" sz="4000" b="1" dirty="0" smtClean="0"/>
            </a:br>
            <a:r>
              <a:rPr lang="en-AU" sz="4000" b="1" dirty="0" smtClean="0"/>
              <a:t>Luxembourg Initiatives</a:t>
            </a:r>
            <a:endParaRPr lang="en-AU" sz="4000" b="1" dirty="0"/>
          </a:p>
        </p:txBody>
      </p:sp>
      <p:sp>
        <p:nvSpPr>
          <p:cNvPr id="3" name="Content Placeholder 2"/>
          <p:cNvSpPr>
            <a:spLocks noGrp="1"/>
          </p:cNvSpPr>
          <p:nvPr>
            <p:ph idx="1"/>
          </p:nvPr>
        </p:nvSpPr>
        <p:spPr>
          <a:xfrm>
            <a:off x="467544" y="2060848"/>
            <a:ext cx="8229600" cy="4389120"/>
          </a:xfrm>
        </p:spPr>
        <p:txBody>
          <a:bodyPr>
            <a:normAutofit lnSpcReduction="10000"/>
          </a:bodyPr>
          <a:lstStyle/>
          <a:p>
            <a:r>
              <a:rPr lang="en-AU" dirty="0"/>
              <a:t>P</a:t>
            </a:r>
            <a:r>
              <a:rPr lang="en-AU" dirty="0" smtClean="0"/>
              <a:t>lans </a:t>
            </a:r>
            <a:r>
              <a:rPr lang="en-AU" dirty="0"/>
              <a:t>to pioneer the </a:t>
            </a:r>
            <a:r>
              <a:rPr lang="en-AU" dirty="0" smtClean="0"/>
              <a:t>business </a:t>
            </a:r>
            <a:r>
              <a:rPr lang="en-AU" dirty="0"/>
              <a:t>of mining asteroids in space for gold, platinum and </a:t>
            </a:r>
            <a:r>
              <a:rPr lang="en-AU" dirty="0" smtClean="0"/>
              <a:t>tungsten</a:t>
            </a:r>
          </a:p>
          <a:p>
            <a:pPr marL="0" indent="0">
              <a:buNone/>
            </a:pPr>
            <a:endParaRPr lang="en-AU" dirty="0" smtClean="0"/>
          </a:p>
          <a:p>
            <a:r>
              <a:rPr lang="en-AU" dirty="0" smtClean="0"/>
              <a:t>Seeking and supporting relevant private investment/other States</a:t>
            </a:r>
          </a:p>
          <a:p>
            <a:pPr marL="0" indent="0">
              <a:buNone/>
            </a:pPr>
            <a:endParaRPr lang="en-AU" dirty="0" smtClean="0"/>
          </a:p>
          <a:p>
            <a:r>
              <a:rPr lang="en-AU" dirty="0" smtClean="0"/>
              <a:t>First European country to </a:t>
            </a:r>
            <a:r>
              <a:rPr lang="en-AU" dirty="0"/>
              <a:t>stake out rights for the mining of </a:t>
            </a:r>
            <a:r>
              <a:rPr lang="en-AU" dirty="0" smtClean="0"/>
              <a:t>near-Earth </a:t>
            </a:r>
            <a:r>
              <a:rPr lang="en-AU" dirty="0"/>
              <a:t>objects </a:t>
            </a:r>
            <a:endParaRPr lang="en-AU" dirty="0" smtClean="0"/>
          </a:p>
          <a:p>
            <a:pPr marL="0" indent="0">
              <a:buNone/>
            </a:pPr>
            <a:endParaRPr lang="en-AU" dirty="0" smtClean="0"/>
          </a:p>
          <a:p>
            <a:r>
              <a:rPr lang="en-AU" dirty="0" smtClean="0"/>
              <a:t>A ‘Space Industrial Revolution’</a:t>
            </a:r>
            <a:endParaRPr lang="en-AU" dirty="0"/>
          </a:p>
          <a:p>
            <a:pPr marL="0" indent="0">
              <a:buNone/>
            </a:pPr>
            <a:endParaRPr lang="en-AU" dirty="0"/>
          </a:p>
        </p:txBody>
      </p:sp>
      <p:sp>
        <p:nvSpPr>
          <p:cNvPr id="4" name="Footer Placeholder 3"/>
          <p:cNvSpPr>
            <a:spLocks noGrp="1"/>
          </p:cNvSpPr>
          <p:nvPr>
            <p:ph type="ftr" sz="quarter" idx="11"/>
          </p:nvPr>
        </p:nvSpPr>
        <p:spPr/>
        <p:txBody>
          <a:bodyPr/>
          <a:lstStyle/>
          <a:p>
            <a:pPr algn="ctr"/>
            <a:r>
              <a:rPr lang="en-AU" dirty="0" smtClean="0"/>
              <a:t>Professor Steven Freeland, </a:t>
            </a:r>
          </a:p>
          <a:p>
            <a:pPr algn="ctr"/>
            <a:r>
              <a:rPr lang="en-AU" dirty="0" smtClean="0"/>
              <a:t>Western Sydney University, Australia</a:t>
            </a:r>
            <a:endParaRPr lang="en-AU" dirty="0"/>
          </a:p>
        </p:txBody>
      </p:sp>
    </p:spTree>
    <p:extLst>
      <p:ext uri="{BB962C8B-B14F-4D97-AF65-F5344CB8AC3E}">
        <p14:creationId xmlns:p14="http://schemas.microsoft.com/office/powerpoint/2010/main" val="311671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1143000"/>
          </a:xfrm>
        </p:spPr>
        <p:txBody>
          <a:bodyPr>
            <a:normAutofit fontScale="90000"/>
          </a:bodyPr>
          <a:lstStyle/>
          <a:p>
            <a:pPr algn="ctr"/>
            <a:r>
              <a:rPr lang="en-AU" b="1" dirty="0" smtClean="0"/>
              <a:t>The Future?</a:t>
            </a:r>
            <a:r>
              <a:rPr lang="en-AU" dirty="0" smtClean="0"/>
              <a:t/>
            </a:r>
            <a:br>
              <a:rPr lang="en-AU" dirty="0" smtClean="0"/>
            </a:br>
            <a:r>
              <a:rPr lang="en-AU" dirty="0"/>
              <a:t/>
            </a:r>
            <a:br>
              <a:rPr lang="en-AU" dirty="0"/>
            </a:br>
            <a:endParaRPr lang="en-AU" dirty="0"/>
          </a:p>
        </p:txBody>
      </p:sp>
      <p:sp>
        <p:nvSpPr>
          <p:cNvPr id="3" name="Content Placeholder 2"/>
          <p:cNvSpPr>
            <a:spLocks noGrp="1"/>
          </p:cNvSpPr>
          <p:nvPr>
            <p:ph idx="1"/>
          </p:nvPr>
        </p:nvSpPr>
        <p:spPr>
          <a:xfrm>
            <a:off x="467544" y="1628800"/>
            <a:ext cx="8229600" cy="4389120"/>
          </a:xfrm>
        </p:spPr>
        <p:txBody>
          <a:bodyPr>
            <a:normAutofit fontScale="77500" lnSpcReduction="20000"/>
          </a:bodyPr>
          <a:lstStyle/>
          <a:p>
            <a:r>
              <a:rPr lang="en-AU" dirty="0"/>
              <a:t>h</a:t>
            </a:r>
            <a:r>
              <a:rPr lang="en-AU" dirty="0" smtClean="0"/>
              <a:t>ow will other States react to </a:t>
            </a:r>
            <a:r>
              <a:rPr lang="en-AU" dirty="0" smtClean="0"/>
              <a:t>any </a:t>
            </a:r>
            <a:r>
              <a:rPr lang="en-AU" dirty="0" smtClean="0"/>
              <a:t>national regulation in absence of international agreement?</a:t>
            </a:r>
          </a:p>
          <a:p>
            <a:r>
              <a:rPr lang="en-AU" dirty="0"/>
              <a:t>w</a:t>
            </a:r>
            <a:r>
              <a:rPr lang="en-AU" dirty="0" smtClean="0"/>
              <a:t>ill States ultimately agree on a framework based on (an amended) Moon Agreement?</a:t>
            </a:r>
          </a:p>
          <a:p>
            <a:pPr marL="274320" lvl="1" indent="-274320">
              <a:buClr>
                <a:schemeClr val="accent3"/>
              </a:buClr>
              <a:buSzPct val="95000"/>
            </a:pPr>
            <a:r>
              <a:rPr lang="en-AU" sz="2600" dirty="0"/>
              <a:t>w</a:t>
            </a:r>
            <a:r>
              <a:rPr lang="en-AU" sz="2600" dirty="0" smtClean="0"/>
              <a:t>hat would an ‘International </a:t>
            </a:r>
            <a:r>
              <a:rPr lang="en-AU" sz="2600" dirty="0"/>
              <a:t>C</a:t>
            </a:r>
            <a:r>
              <a:rPr lang="en-AU" sz="2600" dirty="0" smtClean="0"/>
              <a:t>elestial </a:t>
            </a:r>
            <a:r>
              <a:rPr lang="en-AU" sz="2600" dirty="0"/>
              <a:t>B</a:t>
            </a:r>
            <a:r>
              <a:rPr lang="en-AU" sz="2600" dirty="0" smtClean="0"/>
              <a:t>odies Authority’ look </a:t>
            </a:r>
            <a:r>
              <a:rPr lang="en-AU" sz="2600" dirty="0"/>
              <a:t>like? </a:t>
            </a:r>
            <a:endParaRPr lang="en-AU" sz="2600" dirty="0" smtClean="0"/>
          </a:p>
          <a:p>
            <a:pPr marL="548640" lvl="2" indent="-274320">
              <a:buClr>
                <a:schemeClr val="accent3"/>
              </a:buClr>
              <a:buSzPct val="95000"/>
            </a:pPr>
            <a:r>
              <a:rPr lang="en-AU" sz="2600" dirty="0" smtClean="0"/>
              <a:t>form </a:t>
            </a:r>
            <a:r>
              <a:rPr lang="en-AU" sz="2600" dirty="0"/>
              <a:t>/ </a:t>
            </a:r>
            <a:r>
              <a:rPr lang="en-AU" sz="2600" dirty="0" smtClean="0"/>
              <a:t>structure</a:t>
            </a:r>
          </a:p>
          <a:p>
            <a:r>
              <a:rPr lang="en-AU" dirty="0" smtClean="0"/>
              <a:t>what conditions would be stipulated for any ‘licence’?</a:t>
            </a:r>
          </a:p>
          <a:p>
            <a:pPr lvl="1"/>
            <a:r>
              <a:rPr lang="en-AU" sz="2600" dirty="0" smtClean="0"/>
              <a:t>environmental</a:t>
            </a:r>
            <a:endParaRPr lang="en-AU" sz="2600" dirty="0"/>
          </a:p>
          <a:p>
            <a:pPr lvl="1"/>
            <a:r>
              <a:rPr lang="en-AU" sz="2600" dirty="0"/>
              <a:t>‘royalties</a:t>
            </a:r>
            <a:r>
              <a:rPr lang="en-AU" sz="2600" dirty="0" smtClean="0"/>
              <a:t>’? </a:t>
            </a:r>
            <a:r>
              <a:rPr lang="en-AU" sz="2600" dirty="0"/>
              <a:t>– to whom and how distributed?</a:t>
            </a:r>
          </a:p>
          <a:p>
            <a:pPr lvl="1"/>
            <a:r>
              <a:rPr lang="en-AU" sz="2600" dirty="0" smtClean="0"/>
              <a:t>transfer </a:t>
            </a:r>
            <a:r>
              <a:rPr lang="en-AU" sz="2600" dirty="0"/>
              <a:t>of rights?</a:t>
            </a:r>
          </a:p>
          <a:p>
            <a:pPr lvl="1"/>
            <a:r>
              <a:rPr lang="en-AU" sz="2600" dirty="0" smtClean="0"/>
              <a:t>technology </a:t>
            </a:r>
            <a:r>
              <a:rPr lang="en-AU" sz="2600" dirty="0"/>
              <a:t>transfer</a:t>
            </a:r>
            <a:r>
              <a:rPr lang="en-AU" sz="2600" dirty="0" smtClean="0"/>
              <a:t>?</a:t>
            </a:r>
          </a:p>
          <a:p>
            <a:pPr lvl="1"/>
            <a:r>
              <a:rPr lang="en-AU" sz="2600" dirty="0"/>
              <a:t>o</a:t>
            </a:r>
            <a:r>
              <a:rPr lang="en-AU" sz="2600" dirty="0" smtClean="0"/>
              <a:t>thers</a:t>
            </a:r>
            <a:r>
              <a:rPr lang="en-AU" sz="2600" dirty="0" smtClean="0"/>
              <a:t>?</a:t>
            </a:r>
          </a:p>
          <a:p>
            <a:pPr marL="393192" lvl="1" indent="0">
              <a:buNone/>
            </a:pPr>
            <a:endParaRPr lang="en-AU" sz="2600" dirty="0"/>
          </a:p>
          <a:p>
            <a:r>
              <a:rPr lang="en-AU" dirty="0"/>
              <a:t>u</a:t>
            </a:r>
            <a:r>
              <a:rPr lang="en-AU" dirty="0" smtClean="0"/>
              <a:t>ltimately, international cooperation will be the key</a:t>
            </a:r>
          </a:p>
          <a:p>
            <a:pPr lvl="1"/>
            <a:endParaRPr lang="en-AU" dirty="0" smtClean="0"/>
          </a:p>
          <a:p>
            <a:pPr marL="393192" lvl="1" indent="0">
              <a:buNone/>
            </a:pPr>
            <a:endParaRPr lang="en-AU" dirty="0"/>
          </a:p>
        </p:txBody>
      </p:sp>
      <p:sp>
        <p:nvSpPr>
          <p:cNvPr id="4" name="Footer Placeholder 3"/>
          <p:cNvSpPr>
            <a:spLocks noGrp="1"/>
          </p:cNvSpPr>
          <p:nvPr>
            <p:ph type="ftr" sz="quarter" idx="11"/>
          </p:nvPr>
        </p:nvSpPr>
        <p:spPr/>
        <p:txBody>
          <a:bodyPr/>
          <a:lstStyle/>
          <a:p>
            <a:pPr algn="ctr"/>
            <a:r>
              <a:rPr lang="en-AU" dirty="0" smtClean="0"/>
              <a:t>Professor Steven Freeland</a:t>
            </a:r>
          </a:p>
          <a:p>
            <a:pPr algn="ctr"/>
            <a:r>
              <a:rPr lang="en-AU" dirty="0" smtClean="0"/>
              <a:t>Western Sydney University, Australia</a:t>
            </a:r>
            <a:endParaRPr lang="en-AU" dirty="0"/>
          </a:p>
        </p:txBody>
      </p:sp>
    </p:spTree>
    <p:extLst>
      <p:ext uri="{BB962C8B-B14F-4D97-AF65-F5344CB8AC3E}">
        <p14:creationId xmlns:p14="http://schemas.microsoft.com/office/powerpoint/2010/main" val="64151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253</TotalTime>
  <Words>657</Words>
  <Application>Microsoft Office PowerPoint</Application>
  <PresentationFormat>On-screen Show (4:3)</PresentationFormat>
  <Paragraphs>105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The Legal Regulation of Natural Resource Exploitation in Outer Space: Common Heritage or Common Law?  </vt:lpstr>
      <vt:lpstr>The International Legal Framework:  not a ‘lawless regime’ </vt:lpstr>
      <vt:lpstr>Legal ‘Basis’ of Outer Space  </vt:lpstr>
      <vt:lpstr>Exploiting Natural Resources of Outer Space </vt:lpstr>
      <vt:lpstr>Reconciling non-appropriation with the Moon Agreement  </vt:lpstr>
      <vt:lpstr>… will industry be able to wait?  =&gt; USA laws </vt:lpstr>
      <vt:lpstr>Follow the Leader:  Luxembourg Initiatives</vt:lpstr>
      <vt:lpstr>The Future?  </vt:lpstr>
    </vt:vector>
  </TitlesOfParts>
  <Company>University of Western Sydney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Regulatory Principles relating to Emerging Space Activities:  Relevance for (potential) Aerospace Activities</dc:title>
  <dc:creator>Steven Freeland</dc:creator>
  <cp:lastModifiedBy>Steven Freeland</cp:lastModifiedBy>
  <cp:revision>24</cp:revision>
  <dcterms:created xsi:type="dcterms:W3CDTF">2015-03-12T02:14:23Z</dcterms:created>
  <dcterms:modified xsi:type="dcterms:W3CDTF">2016-02-19T04:47:08Z</dcterms:modified>
</cp:coreProperties>
</file>